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9" r:id="rId4"/>
    <p:sldId id="289" r:id="rId5"/>
    <p:sldId id="258" r:id="rId6"/>
    <p:sldId id="260" r:id="rId7"/>
    <p:sldId id="265" r:id="rId8"/>
    <p:sldId id="279" r:id="rId9"/>
    <p:sldId id="273" r:id="rId10"/>
    <p:sldId id="276" r:id="rId11"/>
    <p:sldId id="290" r:id="rId12"/>
    <p:sldId id="292" r:id="rId13"/>
    <p:sldId id="297" r:id="rId14"/>
    <p:sldId id="298" r:id="rId15"/>
    <p:sldId id="291" r:id="rId16"/>
    <p:sldId id="296" r:id="rId17"/>
    <p:sldId id="280" r:id="rId18"/>
    <p:sldId id="281" r:id="rId19"/>
    <p:sldId id="294" r:id="rId20"/>
    <p:sldId id="285" r:id="rId21"/>
    <p:sldId id="286" r:id="rId22"/>
    <p:sldId id="28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raig Wickland" initials="cm" lastIdx="15" clrIdx="0"/>
  <p:cmAuthor id="1" name="kltelfer" initials="k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8" autoAdjust="0"/>
    <p:restoredTop sz="86458" autoAdjust="0"/>
  </p:normalViewPr>
  <p:slideViewPr>
    <p:cSldViewPr>
      <p:cViewPr varScale="1">
        <p:scale>
          <a:sx n="64" d="100"/>
          <a:sy n="64" d="100"/>
        </p:scale>
        <p:origin x="-19" y="-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A2DB5-3D1B-46F9-BB30-A77DD14FF099}" type="datetimeFigureOut">
              <a:rPr lang="en-CA" smtClean="0"/>
              <a:pPr/>
              <a:t>2013-03-22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C926D-60A7-4EBD-946A-6950BBDAB191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baseline="0" dirty="0" smtClean="0"/>
          </a:p>
          <a:p>
            <a:r>
              <a:rPr lang="en-CA" baseline="0" dirty="0" smtClean="0"/>
              <a:t>Purpose:  The purpose of this presentation is:</a:t>
            </a:r>
          </a:p>
          <a:p>
            <a:pPr>
              <a:buFont typeface="Arial" pitchFamily="34" charset="0"/>
              <a:buChar char="•"/>
            </a:pPr>
            <a:r>
              <a:rPr lang="en-CA" baseline="0" dirty="0" smtClean="0"/>
              <a:t> To introduce folks to the Forests For Tomorrow 5 year silviculture plan planning process</a:t>
            </a:r>
          </a:p>
          <a:p>
            <a:pPr>
              <a:buFont typeface="Arial" pitchFamily="34" charset="0"/>
              <a:buChar char="•"/>
            </a:pPr>
            <a:r>
              <a:rPr lang="en-CA" baseline="0" dirty="0" smtClean="0"/>
              <a:t> Foster discussion between Industry and Government at the district level to indentify TSA/ TFL timber supply issues and explore options/ tools to address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1</a:t>
            </a:fld>
            <a:endParaRPr lang="en-C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baseline="0" dirty="0" smtClean="0"/>
              <a:t> Local input (licensees, districts staff, stakeholders) into the development of the 5 silviculture plan is encouraged.  This local input will be balanced with provincial and regional needs.</a:t>
            </a:r>
          </a:p>
          <a:p>
            <a:endParaRPr lang="en-CA" baseline="0" dirty="0" smtClean="0"/>
          </a:p>
          <a:p>
            <a:r>
              <a:rPr lang="en-CA" baseline="0" dirty="0" smtClean="0"/>
              <a:t>It is hoped that local resource needs will assist in the development of Regional and provincial goals, objectives and priorities.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3</a:t>
            </a:fld>
            <a:endParaRPr lang="en-CA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Timber Supply Mitigation addresses shortfalls in volume and avoiding potential</a:t>
            </a:r>
            <a:r>
              <a:rPr lang="en-CA" baseline="0" dirty="0" smtClean="0"/>
              <a:t> “fall down” effect</a:t>
            </a:r>
          </a:p>
          <a:p>
            <a:r>
              <a:rPr lang="en-CA" baseline="0" dirty="0" smtClean="0"/>
              <a:t>Current reforestation addresses:  fires, pests, section 108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4</a:t>
            </a:fld>
            <a:endParaRPr lang="en-CA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CA" sz="1600" dirty="0" smtClean="0"/>
              <a:t>Goals:</a:t>
            </a:r>
          </a:p>
          <a:p>
            <a:pPr>
              <a:buFont typeface="Arial" pitchFamily="34" charset="0"/>
              <a:buChar char="•"/>
            </a:pPr>
            <a:r>
              <a:rPr lang="en-CA" sz="1200" dirty="0" smtClean="0"/>
              <a:t>Maximum productivity of forest resources. </a:t>
            </a:r>
          </a:p>
          <a:p>
            <a:pPr>
              <a:buFont typeface="Arial" pitchFamily="34" charset="0"/>
              <a:buChar char="•"/>
            </a:pPr>
            <a:r>
              <a:rPr lang="en-CA" sz="1200" dirty="0" smtClean="0"/>
              <a:t>Sustainable development of forest resources. </a:t>
            </a:r>
          </a:p>
          <a:p>
            <a:pPr>
              <a:buFont typeface="Arial" pitchFamily="34" charset="0"/>
              <a:buChar char="•"/>
            </a:pPr>
            <a:r>
              <a:rPr lang="en-CA" sz="1200" dirty="0" smtClean="0"/>
              <a:t>Coordinated, integrated and sustainable management, development and use of natural resources.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5</a:t>
            </a:fld>
            <a:endParaRPr lang="en-CA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CA" sz="1400" dirty="0" smtClean="0"/>
              <a:t>Allocation of investments based on the following factors (in order): </a:t>
            </a:r>
          </a:p>
          <a:p>
            <a:pPr>
              <a:buFont typeface="Arial" pitchFamily="34" charset="0"/>
              <a:buChar char="•"/>
            </a:pPr>
            <a:r>
              <a:rPr lang="en-CA" sz="1200" dirty="0" smtClean="0"/>
              <a:t>magnitude of the impact in addressing the goals, objectives, and strategic priorities resulting from the activity; </a:t>
            </a:r>
          </a:p>
          <a:p>
            <a:pPr>
              <a:buFont typeface="Arial" pitchFamily="34" charset="0"/>
              <a:buChar char="•"/>
            </a:pPr>
            <a:r>
              <a:rPr lang="en-CA" sz="1200" dirty="0" smtClean="0"/>
              <a:t>multiple benefits that can be achieved from the activity; </a:t>
            </a:r>
          </a:p>
          <a:p>
            <a:pPr>
              <a:buFont typeface="Arial" pitchFamily="34" charset="0"/>
              <a:buChar char="•"/>
            </a:pPr>
            <a:r>
              <a:rPr lang="en-CA" sz="1200" dirty="0" smtClean="0"/>
              <a:t>activities that address structural timber supply or ecological integrity issues; </a:t>
            </a:r>
          </a:p>
          <a:p>
            <a:pPr>
              <a:buFont typeface="Arial" pitchFamily="34" charset="0"/>
              <a:buChar char="•"/>
            </a:pPr>
            <a:r>
              <a:rPr lang="en-CA" sz="1200" dirty="0" smtClean="0"/>
              <a:t>activities that are dependant on a specific biological window for success. </a:t>
            </a:r>
          </a:p>
          <a:p>
            <a:pPr>
              <a:buFont typeface="Arial" pitchFamily="34" charset="0"/>
              <a:buChar char="•"/>
            </a:pPr>
            <a:r>
              <a:rPr lang="en-CA" sz="1200" dirty="0" smtClean="0"/>
              <a:t>strength of evidence that the expenditure will have the impact that is claimed. 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6</a:t>
            </a:fld>
            <a:endParaRPr lang="en-CA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Catastrophic</a:t>
            </a:r>
            <a:r>
              <a:rPr lang="en-CA" baseline="0" dirty="0" smtClean="0"/>
              <a:t> disturbance is usually associated with wildfire.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8</a:t>
            </a:fld>
            <a:endParaRPr lang="en-CA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Timber supply mitigation</a:t>
            </a:r>
            <a:r>
              <a:rPr lang="en-CA" baseline="0" dirty="0" smtClean="0"/>
              <a:t> is especially focused </a:t>
            </a:r>
            <a:r>
              <a:rPr lang="en-CA" strike="noStrike" baseline="0" dirty="0" smtClean="0">
                <a:solidFill>
                  <a:schemeClr val="tx2"/>
                </a:solidFill>
              </a:rPr>
              <a:t>on those management units where there is a documented and projected mid term timber supply fall down (20-30 years out), and best Return on Investment (ROI)</a:t>
            </a:r>
            <a:endParaRPr lang="en-CA" strike="sngStrike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9</a:t>
            </a:fld>
            <a:endParaRPr lang="en-CA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Keep for Campbell River presentation only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10</a:t>
            </a:fld>
            <a:endParaRPr lang="en-CA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11</a:t>
            </a:fld>
            <a:endParaRPr lang="en-CA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Silviculture Opportunity</a:t>
            </a:r>
            <a:r>
              <a:rPr lang="en-CA" baseline="0" dirty="0" smtClean="0"/>
              <a:t> Mapping generated from RESULTS reporting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13</a:t>
            </a:fld>
            <a:endParaRPr lang="en-CA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LBIS Fire mapping</a:t>
            </a:r>
            <a:r>
              <a:rPr lang="en-CA" baseline="0" dirty="0" smtClean="0"/>
              <a:t> is another Resource for silviculture opportunities.  The wildfire mapping shows the location of all wildfires between 2003 and 2010.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15</a:t>
            </a:fld>
            <a:endParaRPr lang="en-CA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LBIS Fire mapping</a:t>
            </a:r>
            <a:r>
              <a:rPr lang="en-CA" baseline="0" dirty="0" smtClean="0"/>
              <a:t> is another Resource for silviculture opportunities.  The wildfire mapping shows the location of all wildfires between 2003 and 2010.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16</a:t>
            </a:fld>
            <a:endParaRPr lang="en-CA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West Coast Presentation     $ 1 million  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17</a:t>
            </a:fld>
            <a:endParaRPr lang="en-CA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Fertilization:  Strathcona TSA 1000 ha.</a:t>
            </a:r>
            <a:r>
              <a:rPr lang="en-CA" baseline="0" dirty="0" smtClean="0"/>
              <a:t> Spacing: 25 ha Dr, Surveys:  3500 ha </a:t>
            </a:r>
            <a:endParaRPr lang="en-CA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18</a:t>
            </a:fld>
            <a:endParaRPr lang="en-CA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19</a:t>
            </a:fld>
            <a:endParaRPr lang="en-CA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6"/>
          <p:cNvGrpSpPr/>
          <p:nvPr/>
        </p:nvGrpSpPr>
        <p:grpSpPr>
          <a:xfrm>
            <a:off x="0" y="3268345"/>
            <a:ext cx="9144000" cy="146304"/>
            <a:chOff x="0" y="3268345"/>
            <a:chExt cx="9144000" cy="146304"/>
          </a:xfrm>
        </p:grpSpPr>
        <p:sp>
          <p:nvSpPr>
            <p:cNvPr id="13" name="Rectangle 12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52600"/>
            <a:ext cx="7924800" cy="1470025"/>
          </a:xfrm>
          <a:prstGeom prst="rect">
            <a:avLst/>
          </a:prstGeom>
        </p:spPr>
        <p:txBody>
          <a:bodyPr anchor="b"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D127-6BC7-4772-A9B7-0F996BD32EBD}" type="datetimeFigureOut">
              <a:rPr lang="en-CA" smtClean="0"/>
              <a:pPr/>
              <a:t>2013-03-22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9616"/>
            <a:ext cx="8229600" cy="462654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D127-6BC7-4772-A9B7-0F996BD32EBD}" type="datetimeFigureOut">
              <a:rPr lang="en-CA" smtClean="0"/>
              <a:pPr/>
              <a:t>2013-03-22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grpSp>
        <p:nvGrpSpPr>
          <p:cNvPr id="2" name="Group 13"/>
          <p:cNvGrpSpPr/>
          <p:nvPr/>
        </p:nvGrpSpPr>
        <p:grpSpPr>
          <a:xfrm>
            <a:off x="0" y="1371600"/>
            <a:ext cx="9144000" cy="73152"/>
            <a:chOff x="0" y="3268345"/>
            <a:chExt cx="9144000" cy="146304"/>
          </a:xfrm>
        </p:grpSpPr>
        <p:sp>
          <p:nvSpPr>
            <p:cNvPr id="15" name="Rectangle 14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512" y="4406900"/>
            <a:ext cx="78272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2667000"/>
            <a:ext cx="78272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D127-6BC7-4772-A9B7-0F996BD32EBD}" type="datetimeFigureOut">
              <a:rPr lang="en-CA" smtClean="0"/>
              <a:pPr/>
              <a:t>2013-03-22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grpSp>
        <p:nvGrpSpPr>
          <p:cNvPr id="7" name="Group 12"/>
          <p:cNvGrpSpPr/>
          <p:nvPr/>
        </p:nvGrpSpPr>
        <p:grpSpPr>
          <a:xfrm flipH="1">
            <a:off x="0" y="4228465"/>
            <a:ext cx="9144000" cy="146304"/>
            <a:chOff x="0" y="3268345"/>
            <a:chExt cx="9144000" cy="146304"/>
          </a:xfrm>
        </p:grpSpPr>
        <p:sp>
          <p:nvSpPr>
            <p:cNvPr id="14" name="Rectangle 13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D127-6BC7-4772-A9B7-0F996BD32EBD}" type="datetimeFigureOut">
              <a:rPr lang="en-CA" smtClean="0"/>
              <a:pPr/>
              <a:t>2013-03-22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2" name="Group 14"/>
          <p:cNvGrpSpPr/>
          <p:nvPr/>
        </p:nvGrpSpPr>
        <p:grpSpPr>
          <a:xfrm>
            <a:off x="0" y="1371600"/>
            <a:ext cx="9144000" cy="73152"/>
            <a:chOff x="0" y="3268345"/>
            <a:chExt cx="9144000" cy="146304"/>
          </a:xfrm>
        </p:grpSpPr>
        <p:sp>
          <p:nvSpPr>
            <p:cNvPr id="16" name="Rectangle 15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971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002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2971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D127-6BC7-4772-A9B7-0F996BD32EBD}" type="datetimeFigureOut">
              <a:rPr lang="en-CA" smtClean="0"/>
              <a:pPr/>
              <a:t>2013-03-22</a:t>
            </a:fld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371600"/>
            <a:ext cx="9144000" cy="73152"/>
            <a:chOff x="0" y="3268345"/>
            <a:chExt cx="9144000" cy="146304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D127-6BC7-4772-A9B7-0F996BD32EBD}" type="datetimeFigureOut">
              <a:rPr lang="en-CA" smtClean="0"/>
              <a:pPr/>
              <a:t>2013-03-22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2" name="Group 12"/>
          <p:cNvGrpSpPr/>
          <p:nvPr/>
        </p:nvGrpSpPr>
        <p:grpSpPr>
          <a:xfrm flipH="1">
            <a:off x="0" y="1371600"/>
            <a:ext cx="9144000" cy="73152"/>
            <a:chOff x="0" y="3268345"/>
            <a:chExt cx="9144000" cy="146304"/>
          </a:xfrm>
        </p:grpSpPr>
        <p:sp>
          <p:nvSpPr>
            <p:cNvPr id="14" name="Rectangle 13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D127-6BC7-4772-A9B7-0F996BD32EBD}" type="datetimeFigureOut">
              <a:rPr lang="en-CA" smtClean="0"/>
              <a:pPr/>
              <a:t>2013-03-22</a:t>
            </a:fld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grpSp>
        <p:nvGrpSpPr>
          <p:cNvPr id="5" name="Group 10"/>
          <p:cNvGrpSpPr/>
          <p:nvPr/>
        </p:nvGrpSpPr>
        <p:grpSpPr>
          <a:xfrm>
            <a:off x="-9144" y="-18288"/>
            <a:ext cx="9144000" cy="146304"/>
            <a:chOff x="0" y="3268345"/>
            <a:chExt cx="9144000" cy="146304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5495544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6592824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7690104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7937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5111750" cy="4754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371600"/>
            <a:ext cx="3008313" cy="47545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D127-6BC7-4772-A9B7-0F996BD32EBD}" type="datetimeFigureOut">
              <a:rPr lang="en-CA" smtClean="0"/>
              <a:pPr/>
              <a:t>2013-03-22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grpSp>
        <p:nvGrpSpPr>
          <p:cNvPr id="8" name="Group 13"/>
          <p:cNvGrpSpPr/>
          <p:nvPr/>
        </p:nvGrpSpPr>
        <p:grpSpPr>
          <a:xfrm flipH="1">
            <a:off x="0" y="1143000"/>
            <a:ext cx="9144000" cy="73152"/>
            <a:chOff x="0" y="3268345"/>
            <a:chExt cx="9144000" cy="146304"/>
          </a:xfrm>
        </p:grpSpPr>
        <p:sp>
          <p:nvSpPr>
            <p:cNvPr id="15" name="Rectangle 14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1801368" y="685800"/>
            <a:ext cx="5495544" cy="3886200"/>
          </a:xfrm>
          <a:solidFill>
            <a:schemeClr val="accent1"/>
          </a:solidFill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contrasting" dir="t"/>
          </a:scene3d>
          <a:sp3d contourW="12700" prstMaterial="softEdge">
            <a:bevelT prst="cross"/>
            <a:contourClr>
              <a:srgbClr val="FFFFFF"/>
            </a:contourClr>
          </a:sp3d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D127-6BC7-4772-A9B7-0F996BD32EBD}" type="datetimeFigureOut">
              <a:rPr lang="en-CA" smtClean="0"/>
              <a:pPr/>
              <a:t>2013-03-22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grpSp>
        <p:nvGrpSpPr>
          <p:cNvPr id="3" name="Group 15"/>
          <p:cNvGrpSpPr/>
          <p:nvPr/>
        </p:nvGrpSpPr>
        <p:grpSpPr>
          <a:xfrm>
            <a:off x="-9144" y="-18288"/>
            <a:ext cx="9144000" cy="146304"/>
            <a:chOff x="0" y="3268345"/>
            <a:chExt cx="9144000" cy="146304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5495544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6592824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7690104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D127-6BC7-4772-A9B7-0F996BD32EBD}" type="datetimeFigureOut">
              <a:rPr lang="en-CA" smtClean="0"/>
              <a:pPr/>
              <a:t>2013-03-22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2" name="Group 7"/>
          <p:cNvGrpSpPr/>
          <p:nvPr/>
        </p:nvGrpSpPr>
        <p:grpSpPr>
          <a:xfrm flipH="1">
            <a:off x="0" y="1371600"/>
            <a:ext cx="9144000" cy="73152"/>
            <a:chOff x="0" y="3268345"/>
            <a:chExt cx="9144000" cy="146304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8"/>
            <a:ext cx="18288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172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39712" y="6356350"/>
            <a:ext cx="1868424" cy="365125"/>
          </a:xfrm>
        </p:spPr>
        <p:txBody>
          <a:bodyPr/>
          <a:lstStyle/>
          <a:p>
            <a:fld id="{92CDD127-6BC7-4772-A9B7-0F996BD32EBD}" type="datetimeFigureOut">
              <a:rPr lang="en-CA" smtClean="0"/>
              <a:pPr/>
              <a:t>2013-03-22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grpSp>
        <p:nvGrpSpPr>
          <p:cNvPr id="7" name="Group 6"/>
          <p:cNvGrpSpPr/>
          <p:nvPr/>
        </p:nvGrpSpPr>
        <p:grpSpPr>
          <a:xfrm rot="5400000" flipH="1">
            <a:off x="3332988" y="3384804"/>
            <a:ext cx="6867144" cy="73152"/>
            <a:chOff x="0" y="3268345"/>
            <a:chExt cx="9144000" cy="146304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26" y="0"/>
            <a:ext cx="9144000" cy="6286520"/>
          </a:xfrm>
          <a:prstGeom prst="rect">
            <a:avLst/>
          </a:prstGeom>
          <a:gradFill flip="none" rotWithShape="1">
            <a:gsLst>
              <a:gs pos="1000">
                <a:schemeClr val="bg2">
                  <a:alpha val="0"/>
                </a:schemeClr>
              </a:gs>
              <a:gs pos="100000">
                <a:schemeClr val="bg1">
                  <a:alpha val="92000"/>
                </a:schemeClr>
              </a:gs>
            </a:gsLst>
            <a:lin ang="16200000" scaled="1"/>
            <a:tileRect/>
          </a:gradFill>
          <a:ln w="285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7453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ysClr val="windowText" lastClr="000000"/>
                </a:solidFill>
              </a:defRPr>
            </a:lvl1pPr>
          </a:lstStyle>
          <a:p>
            <a:fld id="{92CDD127-6BC7-4772-A9B7-0F996BD32EBD}" type="datetimeFigureOut">
              <a:rPr lang="en-CA" smtClean="0"/>
              <a:pPr/>
              <a:t>2013-03-22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ysClr val="windowText" lastClr="000000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0248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ysClr val="windowText" lastClr="000000"/>
                </a:solidFill>
              </a:defRPr>
            </a:lvl1pPr>
          </a:lstStyle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8" name="Title Placeholder 7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ln>
            <a:noFill/>
          </a:ln>
          <a:solidFill>
            <a:srgbClr val="FFFFFF"/>
          </a:solidFill>
          <a:effectLst>
            <a:glow rad="101600">
              <a:schemeClr val="tx2"/>
            </a:glo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tx2"/>
        </a:buClr>
        <a:buSzPct val="70000"/>
        <a:buFont typeface="Wingdings 2" pitchFamily="18" charset="2"/>
        <a:buChar char="¥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4"/>
        </a:buClr>
        <a:buSzPct val="60000"/>
        <a:buFont typeface="Wingdings 2" pitchFamily="18" charset="2"/>
        <a:buChar char="¥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5"/>
        </a:buClr>
        <a:buSzPct val="57000"/>
        <a:buFont typeface="Wingdings 2" pitchFamily="18" charset="2"/>
        <a:buChar char="¥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6"/>
        </a:buClr>
        <a:buSzPct val="55000"/>
        <a:buFont typeface="Wingdings 2" pitchFamily="18" charset="2"/>
        <a:buChar char="¥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2"/>
        </a:buClr>
        <a:buSzPct val="50000"/>
        <a:buFont typeface="Wingdings 2" pitchFamily="18" charset="2"/>
        <a:buChar char="¥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lbis.forestpracticesbranch.com/LBIS/node/180" TargetMode="Externa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for.gov.bc.ca/ftp/hfp/external/!publish/fft_standards_on_cms_web/SilvicultureStrategyDocuments/Strathcona_TSA_37/Strathcona%20Type%202%20Final%2019Mar03.pdf" TargetMode="Externa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lbis.forestpracticesbranch.com/LBIS/node/290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Land Based Investment Strategy: Forest For Tomorrow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 smtClean="0"/>
              <a:t>5 Year Silviculture Plan Development Process</a:t>
            </a:r>
          </a:p>
          <a:p>
            <a:r>
              <a:rPr lang="en-CA" dirty="0" smtClean="0"/>
              <a:t>Presented by </a:t>
            </a:r>
          </a:p>
          <a:p>
            <a:r>
              <a:rPr lang="en-CA" dirty="0" smtClean="0"/>
              <a:t>Kevin Telfer R.P.Bio., R.P.F.</a:t>
            </a:r>
          </a:p>
          <a:p>
            <a:r>
              <a:rPr lang="en-CA" sz="2300" dirty="0" smtClean="0"/>
              <a:t>Stewardship Forester</a:t>
            </a:r>
          </a:p>
          <a:p>
            <a:r>
              <a:rPr lang="en-CA" sz="2300" dirty="0" smtClean="0"/>
              <a:t>Coast Region</a:t>
            </a:r>
            <a:endParaRPr lang="en-CA" sz="2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CA" b="1" u="sng" dirty="0" smtClean="0"/>
              <a:t>Context </a:t>
            </a:r>
            <a:endParaRPr lang="en-CA" dirty="0" smtClean="0"/>
          </a:p>
          <a:p>
            <a:pPr>
              <a:buNone/>
            </a:pPr>
            <a:r>
              <a:rPr lang="en-CA" sz="2800" dirty="0" smtClean="0"/>
              <a:t>	LBIS replaces previous multiple funding envelopes that were in existence prior to 2010:</a:t>
            </a:r>
          </a:p>
          <a:p>
            <a:pPr>
              <a:buFont typeface="Arial" pitchFamily="34" charset="0"/>
              <a:buChar char="•"/>
            </a:pPr>
            <a:r>
              <a:rPr lang="en-CA" sz="2800" dirty="0" smtClean="0"/>
              <a:t>	Land Based Investment (LBI)</a:t>
            </a:r>
          </a:p>
          <a:p>
            <a:pPr>
              <a:buFont typeface="Arial" pitchFamily="34" charset="0"/>
              <a:buChar char="•"/>
            </a:pPr>
            <a:r>
              <a:rPr lang="en-CA" sz="2800" dirty="0" smtClean="0"/>
              <a:t>	Forests for Tomorrow (FFT)</a:t>
            </a:r>
          </a:p>
          <a:p>
            <a:pPr>
              <a:buFont typeface="Arial" pitchFamily="34" charset="0"/>
              <a:buChar char="•"/>
            </a:pPr>
            <a:r>
              <a:rPr lang="en-CA" sz="2800" dirty="0" smtClean="0"/>
              <a:t>	Forest investment Account (FIA)</a:t>
            </a:r>
          </a:p>
          <a:p>
            <a:pPr>
              <a:buFont typeface="Arial" pitchFamily="34" charset="0"/>
              <a:buChar char="•"/>
            </a:pPr>
            <a:r>
              <a:rPr lang="en-CA" sz="2800" dirty="0" smtClean="0"/>
              <a:t>      Base funding &amp; etc...</a:t>
            </a:r>
          </a:p>
          <a:p>
            <a:pPr>
              <a:buNone/>
            </a:pPr>
            <a:r>
              <a:rPr lang="en-CA" sz="2800" dirty="0" smtClean="0"/>
              <a:t>	With a common funding and program delivery source</a:t>
            </a:r>
            <a:endParaRPr lang="en-CA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CA" b="1" u="sng" dirty="0" smtClean="0"/>
              <a:t>Purpose</a:t>
            </a:r>
            <a:endParaRPr lang="en-CA" dirty="0" smtClean="0"/>
          </a:p>
          <a:p>
            <a:pPr marL="0" indent="0">
              <a:buNone/>
            </a:pPr>
            <a:endParaRPr lang="en-CA" sz="2800" dirty="0" smtClean="0"/>
          </a:p>
          <a:p>
            <a:pPr marL="0" indent="0">
              <a:buNone/>
            </a:pPr>
            <a:r>
              <a:rPr lang="en-CA" sz="2800" dirty="0" smtClean="0"/>
              <a:t>The purpose of the 5 year silviculture plan is to identify timing and location of silviculture investments to mitigate timber supply issues and constraints, specific to each District and Management unit</a:t>
            </a:r>
          </a:p>
          <a:p>
            <a:pPr marL="0" indent="0">
              <a:buNone/>
            </a:pPr>
            <a:r>
              <a:rPr lang="en-CA" sz="2800" dirty="0" smtClean="0"/>
              <a:t>	  </a:t>
            </a:r>
          </a:p>
          <a:p>
            <a:pPr marL="0" indent="0">
              <a:buNone/>
            </a:pPr>
            <a:endParaRPr lang="en-CA" sz="2800" dirty="0" smtClean="0"/>
          </a:p>
          <a:p>
            <a:pPr>
              <a:buNone/>
            </a:pPr>
            <a:endParaRPr lang="en-CA" sz="2800" dirty="0" smtClean="0"/>
          </a:p>
          <a:p>
            <a:pPr>
              <a:buNone/>
            </a:pP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CA" sz="2800" dirty="0" smtClean="0"/>
          </a:p>
          <a:p>
            <a:pPr marL="0">
              <a:buNone/>
            </a:pPr>
            <a:r>
              <a:rPr lang="en-CA" sz="2800" dirty="0" smtClean="0"/>
              <a:t>The 2012/13-2014/15 LBIS plan identified the following silviculture investment categories as strategic priorities:</a:t>
            </a:r>
          </a:p>
          <a:p>
            <a:pPr marL="0">
              <a:buFont typeface="Arial" pitchFamily="34" charset="0"/>
              <a:buChar char="•"/>
            </a:pPr>
            <a:r>
              <a:rPr lang="en-CA" sz="2800" dirty="0" smtClean="0"/>
              <a:t>Timber Supply Mitigation</a:t>
            </a:r>
          </a:p>
          <a:p>
            <a:pPr marL="0">
              <a:buFont typeface="Arial" pitchFamily="34" charset="0"/>
              <a:buChar char="•"/>
            </a:pPr>
            <a:r>
              <a:rPr lang="en-CA" sz="2800" dirty="0" smtClean="0"/>
              <a:t>Current reforestation</a:t>
            </a:r>
          </a:p>
          <a:p>
            <a:pPr>
              <a:buNone/>
            </a:pPr>
            <a:endParaRPr lang="en-CA" sz="2800" dirty="0" smtClean="0"/>
          </a:p>
          <a:p>
            <a:pPr>
              <a:buNone/>
            </a:pP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District Role: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Lead the development of the 5 year silviculture plan in cooperation with local licensees and stakeholders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Develop budgets requests for silviculture activities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r>
              <a:rPr lang="en-CA" dirty="0" smtClean="0"/>
              <a:t>Objectives:</a:t>
            </a:r>
          </a:p>
          <a:p>
            <a:pPr>
              <a:buFont typeface="Arial" pitchFamily="34" charset="0"/>
              <a:buChar char="•"/>
            </a:pPr>
            <a:r>
              <a:rPr lang="en-CA" sz="2800" dirty="0" smtClean="0"/>
              <a:t>Best return from investments and activities on the forest and range land base</a:t>
            </a:r>
          </a:p>
          <a:p>
            <a:pPr>
              <a:buFont typeface="Arial" pitchFamily="34" charset="0"/>
              <a:buChar char="•"/>
            </a:pPr>
            <a:r>
              <a:rPr lang="en-CA" sz="2800" dirty="0" smtClean="0"/>
              <a:t>Prosperous forest and range rural economies</a:t>
            </a:r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LBIS Objectives</a:t>
            </a:r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r>
              <a:rPr lang="en-CA" dirty="0" smtClean="0"/>
              <a:t>Strategic Priorities:	</a:t>
            </a:r>
          </a:p>
          <a:p>
            <a:pPr>
              <a:buFont typeface="Arial" pitchFamily="34" charset="0"/>
              <a:buChar char="•"/>
            </a:pPr>
            <a:r>
              <a:rPr lang="en-CA" sz="2800" dirty="0" smtClean="0"/>
              <a:t>Manage impacts on forest and range resources from pests, disease, and wildfire. </a:t>
            </a:r>
          </a:p>
          <a:p>
            <a:pPr>
              <a:buFont typeface="Arial" pitchFamily="34" charset="0"/>
              <a:buChar char="•"/>
            </a:pPr>
            <a:r>
              <a:rPr lang="en-CA" sz="2800" dirty="0" smtClean="0"/>
              <a:t>Mitigate mid-term timber supply shortfalls. </a:t>
            </a:r>
          </a:p>
          <a:p>
            <a:pPr>
              <a:buFont typeface="Arial" pitchFamily="34" charset="0"/>
              <a:buChar char="•"/>
            </a:pPr>
            <a:r>
              <a:rPr lang="en-CA" sz="2800" dirty="0" smtClean="0"/>
              <a:t>Maximize timber growth in the provincial forests. 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LBIS Objectives</a:t>
            </a:r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99616"/>
            <a:ext cx="8229600" cy="535838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CA" dirty="0" smtClean="0"/>
              <a:t>	</a:t>
            </a:r>
            <a:endParaRPr lang="en-CA" sz="5100" dirty="0" smtClean="0"/>
          </a:p>
          <a:p>
            <a:pPr>
              <a:buNone/>
            </a:pPr>
            <a:r>
              <a:rPr lang="en-CA" sz="5800" dirty="0" smtClean="0"/>
              <a:t>Priority will be given to activities that: </a:t>
            </a:r>
          </a:p>
          <a:p>
            <a:pPr>
              <a:buFont typeface="Arial" pitchFamily="34" charset="0"/>
              <a:buChar char="•"/>
            </a:pPr>
            <a:r>
              <a:rPr lang="en-CA" sz="5100" dirty="0" smtClean="0"/>
              <a:t>address critical mid-term time periods when second growth timber must be available in sufficient quantities and size to meet supply demands, </a:t>
            </a:r>
          </a:p>
          <a:p>
            <a:pPr>
              <a:buFont typeface="Arial" pitchFamily="34" charset="0"/>
              <a:buChar char="•"/>
            </a:pPr>
            <a:r>
              <a:rPr lang="en-CA" sz="5100" dirty="0" smtClean="0"/>
              <a:t>reforest catastrophic disturbance where mid and long-term timber supply has been impacted </a:t>
            </a:r>
          </a:p>
          <a:p>
            <a:pPr>
              <a:buFont typeface="Arial" pitchFamily="34" charset="0"/>
              <a:buChar char="•"/>
            </a:pPr>
            <a:r>
              <a:rPr lang="en-CA" sz="5100" dirty="0" smtClean="0"/>
              <a:t> protection of mid and long-term timber supply from potential catastrophic disturbance 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LBIS Objectives</a:t>
            </a:r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16" name="Content Placeholder 15"/>
          <p:cNvSpPr>
            <a:spLocks noGrp="1"/>
          </p:cNvSpPr>
          <p:nvPr>
            <p:ph sz="half" idx="2"/>
          </p:nvPr>
        </p:nvSpPr>
        <p:spPr>
          <a:xfrm>
            <a:off x="179512" y="1916832"/>
            <a:ext cx="2778968" cy="4021907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Timber supply mitigation: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Enhanced stock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Spacing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Fertilization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Pruning</a:t>
            </a:r>
            <a:endParaRPr lang="en-CA" sz="2000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1916832"/>
            <a:ext cx="5607430" cy="4320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1700808"/>
            <a:ext cx="6768752" cy="4619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23528" y="1916833"/>
            <a:ext cx="4104456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 smtClean="0"/>
              <a:t>Information sources to guide plan development:</a:t>
            </a:r>
          </a:p>
          <a:p>
            <a:endParaRPr lang="en-CA" sz="2400" dirty="0" smtClean="0"/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TSR Analysis Reports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Silviculture Opportunity maps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Wildfire mapping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Forest Health mapping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RESULTS reporting  of planned activities</a:t>
            </a:r>
          </a:p>
          <a:p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060848"/>
            <a:ext cx="4038600" cy="2125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716016" y="4941168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hlinkClick r:id="rId5"/>
              </a:rPr>
              <a:t>http://lbis.forestpracticesbranch.com/LBIS/node/180</a:t>
            </a:r>
            <a:r>
              <a:rPr lang="en-CA" dirty="0" smtClean="0"/>
              <a:t> </a:t>
            </a:r>
            <a:endParaRPr lang="en-C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7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259632" y="623731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Silviculture Strategy</a:t>
            </a:r>
            <a:endParaRPr lang="en-CA" dirty="0"/>
          </a:p>
        </p:txBody>
      </p:sp>
      <p:sp>
        <p:nvSpPr>
          <p:cNvPr id="9" name="TextBox 8"/>
          <p:cNvSpPr txBox="1"/>
          <p:nvPr/>
        </p:nvSpPr>
        <p:spPr>
          <a:xfrm>
            <a:off x="4355976" y="4653136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Incremental Silviculture offsets TSR impacts </a:t>
            </a:r>
            <a:endParaRPr lang="en-CA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8422" y="1600200"/>
            <a:ext cx="281615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1700808"/>
            <a:ext cx="4637904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4139952" y="5445225"/>
            <a:ext cx="4536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hlinkClick r:id="rId5"/>
              </a:rPr>
              <a:t>http://www.for.gov.bc.ca/ftp/hfp/external/!publish/fft_standards_on_cms_web/SilvicultureStrategyDocuments/Strathcona_TSA_37/Strathcona%20Type%202%20Final%2019Mar03.pdf</a:t>
            </a:r>
            <a:r>
              <a:rPr lang="en-CA" dirty="0" smtClean="0"/>
              <a:t> </a:t>
            </a:r>
            <a:endParaRPr lang="en-C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7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55576" y="6165304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Silviculture Opportunity Mapping</a:t>
            </a:r>
            <a:endParaRPr lang="en-CA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916832"/>
            <a:ext cx="5544616" cy="4113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33964" y="1988840"/>
            <a:ext cx="3074900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6084168" y="5657671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hlinkClick r:id="rId6"/>
              </a:rPr>
              <a:t>http://lbis.forestpracticesbranch.com/LBIS/node/290</a:t>
            </a:r>
            <a:r>
              <a:rPr lang="en-CA" dirty="0" smtClean="0"/>
              <a:t> </a:t>
            </a:r>
            <a:endParaRPr lang="en-C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779355" y="1500188"/>
            <a:ext cx="3585289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7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707904" y="6237312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Forest Health Mapping</a:t>
            </a:r>
            <a:endParaRPr lang="en-C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23528" y="1916833"/>
            <a:ext cx="432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dirty="0" smtClean="0"/>
          </a:p>
          <a:p>
            <a:endParaRPr lang="en-CA" dirty="0" smtClean="0"/>
          </a:p>
          <a:p>
            <a:endParaRPr lang="en-C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1556792"/>
            <a:ext cx="69977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483768" y="6488668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South Coast and Strathcona TSA Fire mapping</a:t>
            </a:r>
            <a:endParaRPr lang="en-CA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23528" y="1916833"/>
            <a:ext cx="432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dirty="0" smtClean="0"/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12" name="TextBox 11"/>
          <p:cNvSpPr txBox="1"/>
          <p:nvPr/>
        </p:nvSpPr>
        <p:spPr>
          <a:xfrm>
            <a:off x="1835696" y="6488668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South Coast and Strathcona TSAs Fire mapping</a:t>
            </a:r>
            <a:endParaRPr lang="en-C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1484784"/>
            <a:ext cx="7588560" cy="505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619672" y="1556792"/>
          <a:ext cx="5773819" cy="4064005"/>
        </p:xfrm>
        <a:graphic>
          <a:graphicData uri="http://schemas.openxmlformats.org/drawingml/2006/table">
            <a:tbl>
              <a:tblPr/>
              <a:tblGrid>
                <a:gridCol w="1597499"/>
                <a:gridCol w="696053"/>
                <a:gridCol w="707464"/>
                <a:gridCol w="673232"/>
                <a:gridCol w="639000"/>
                <a:gridCol w="627589"/>
                <a:gridCol w="832982"/>
              </a:tblGrid>
              <a:tr h="109838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8941">
                <a:tc>
                  <a:txBody>
                    <a:bodyPr/>
                    <a:lstStyle/>
                    <a:p>
                      <a:pPr algn="l" fontAlgn="t"/>
                      <a:r>
                        <a:rPr lang="en-CA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Category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en-CA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Planned  Funding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4184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Activity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2012 / 2013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2013 / 2014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2014 / 2015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2015 / 2016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2016 / 2017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Total $$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5330">
                <a:tc gridSpan="7"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Current Reforestation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Surveys (Backlog NSR 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45,000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45,000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Surveys and Overview Planning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1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a) MPB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1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b) Wildfire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71,500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550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72,050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1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c)</a:t>
                      </a:r>
                      <a:r>
                        <a:rPr lang="en-CA" sz="700" b="0" i="1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Non_Obligation</a:t>
                      </a:r>
                      <a:r>
                        <a:rPr lang="en-CA" sz="700" b="0" i="1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NSR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d) Stand Maintenance SU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Site Preparation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Brushing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Planting (Seedlings)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90,060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90,060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5330">
                <a:tc gridSpan="7"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Timber Supply Mitigation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Surveys and Overview Planning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520,500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573,000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633,000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663,000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663,000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3,052,500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Brushing / Cleaning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82,338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82,338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41,169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205,846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Spacing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93,283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466,414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2,891,765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4,291,007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4,291,007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12,033,475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Fertilization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863,332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1,015,685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1,625,096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1,675,880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1,777,449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6,957,442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Pruning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0043">
                <a:tc gridSpan="7"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Additional Activities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99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140043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Infrastructure _Roads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Sowing $$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24,780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757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Total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9265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GRAND TOTAL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1,700,733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2,228,047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5,191,030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6,629,887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6,731,455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22,456,373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47664" y="6165304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West Coast Planned Funding in Current 5 Year Silviculture Plan</a:t>
            </a:r>
            <a:endParaRPr lang="en-C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547664" y="6165304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West Coast Planned Activities in Current 5 Year Silviculture Plan</a:t>
            </a:r>
            <a:endParaRPr lang="en-CA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524000" y="1440920"/>
          <a:ext cx="6096000" cy="3976160"/>
        </p:xfrm>
        <a:graphic>
          <a:graphicData uri="http://schemas.openxmlformats.org/drawingml/2006/table">
            <a:tbl>
              <a:tblPr/>
              <a:tblGrid>
                <a:gridCol w="2044345"/>
                <a:gridCol w="474051"/>
                <a:gridCol w="503680"/>
                <a:gridCol w="511086"/>
                <a:gridCol w="488865"/>
                <a:gridCol w="488865"/>
                <a:gridCol w="844403"/>
                <a:gridCol w="740705"/>
              </a:tblGrid>
              <a:tr h="350274">
                <a:tc>
                  <a:txBody>
                    <a:bodyPr/>
                    <a:lstStyle/>
                    <a:p>
                      <a:pPr algn="ctr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en-CA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Goals for West Coast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4016">
                <a:tc>
                  <a:txBody>
                    <a:bodyPr/>
                    <a:lstStyle/>
                    <a:p>
                      <a:pPr algn="l" fontAlgn="t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Category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Planned  Goals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en-CA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Unit Costs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661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Activity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2012 / 2013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2013 / 2014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2014 / 2015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2015 / 2016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2016 / 2017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Total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9048">
                <a:tc gridSpan="8"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Current Reforestation (ha/trees)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Surveys (Backlog NSR 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Surveys and Overview Planning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a) MPB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b) Wildfire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c)Non_Obligation NSR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d) Stand Maintenance SU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Site Preparation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350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Brushing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762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5974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Planting (Trees)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158,000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0.57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5974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Sowing (Trees)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118,000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0.21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9048">
                <a:tc gridSpan="8"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Timber Supply Mitigation (ha)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Surveys and Overview Planning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17350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19100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21100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22100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22100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101,750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Brushing / Cleaning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823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Spacing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250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1550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2300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2300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6,450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Fertilization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4250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5000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8000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8250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8750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34,250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Pruning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2046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99616"/>
            <a:ext cx="8363272" cy="4626547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Key timing dates for LBIS:</a:t>
            </a:r>
          </a:p>
          <a:p>
            <a:pPr lvl="1">
              <a:buFont typeface="Arial" pitchFamily="34" charset="0"/>
              <a:buChar char="•"/>
            </a:pPr>
            <a:r>
              <a:rPr lang="en-CA" sz="2400" dirty="0" smtClean="0"/>
              <a:t>June</a:t>
            </a:r>
            <a:r>
              <a:rPr lang="en-CA" sz="2400" dirty="0" smtClean="0">
                <a:sym typeface="Wingdings" pitchFamily="2" charset="2"/>
              </a:rPr>
              <a:t> begin planning next fiscal LBIS with input from District staff &amp; FMLT’s</a:t>
            </a:r>
          </a:p>
          <a:p>
            <a:pPr lvl="1">
              <a:buFont typeface="Arial" pitchFamily="34" charset="0"/>
              <a:buChar char="•"/>
            </a:pPr>
            <a:r>
              <a:rPr lang="en-CA" sz="2400" dirty="0" smtClean="0">
                <a:sym typeface="Wingdings" pitchFamily="2" charset="2"/>
              </a:rPr>
              <a:t>July 1</a:t>
            </a:r>
            <a:r>
              <a:rPr lang="en-CA" sz="2400" baseline="30000" dirty="0" smtClean="0">
                <a:sym typeface="Wingdings" pitchFamily="2" charset="2"/>
              </a:rPr>
              <a:t>st </a:t>
            </a:r>
            <a:r>
              <a:rPr lang="en-CA" sz="2400" dirty="0" smtClean="0">
                <a:sym typeface="Wingdings" pitchFamily="2" charset="2"/>
              </a:rPr>
              <a:t> Regional staff use input to draft 5 yr plan</a:t>
            </a:r>
          </a:p>
          <a:p>
            <a:pPr lvl="1">
              <a:buFont typeface="Arial" pitchFamily="34" charset="0"/>
              <a:buChar char="•"/>
            </a:pPr>
            <a:r>
              <a:rPr lang="en-CA" sz="2400" dirty="0" smtClean="0">
                <a:sym typeface="Wingdings" pitchFamily="2" charset="2"/>
              </a:rPr>
              <a:t>Sept 15</a:t>
            </a:r>
            <a:r>
              <a:rPr lang="en-CA" sz="2400" baseline="30000" dirty="0" smtClean="0">
                <a:sym typeface="Wingdings" pitchFamily="2" charset="2"/>
              </a:rPr>
              <a:t>th </a:t>
            </a:r>
            <a:r>
              <a:rPr lang="en-CA" sz="2400" dirty="0" smtClean="0">
                <a:sym typeface="Wingdings" pitchFamily="2" charset="2"/>
              </a:rPr>
              <a:t> deadline for 5 year LBIS plan</a:t>
            </a:r>
          </a:p>
          <a:p>
            <a:pPr lvl="1">
              <a:buFont typeface="Arial" pitchFamily="34" charset="0"/>
              <a:buChar char="•"/>
            </a:pPr>
            <a:r>
              <a:rPr lang="en-CA" sz="2400" dirty="0" smtClean="0">
                <a:sym typeface="Wingdings" pitchFamily="2" charset="2"/>
              </a:rPr>
              <a:t>November 1</a:t>
            </a:r>
            <a:r>
              <a:rPr lang="en-CA" sz="2400" baseline="30000" dirty="0" smtClean="0">
                <a:sym typeface="Wingdings" pitchFamily="2" charset="2"/>
              </a:rPr>
              <a:t>st</a:t>
            </a:r>
            <a:r>
              <a:rPr lang="en-CA" sz="2400" dirty="0" smtClean="0">
                <a:sym typeface="Wingdings" pitchFamily="2" charset="2"/>
              </a:rPr>
              <a:t>  submit draft of next fiscal to   			      FLNRO executive for budgeting</a:t>
            </a:r>
          </a:p>
          <a:p>
            <a:pPr lvl="1">
              <a:buFont typeface="Arial" pitchFamily="34" charset="0"/>
              <a:buChar char="•"/>
            </a:pPr>
            <a:r>
              <a:rPr lang="en-CA" sz="2400" dirty="0" smtClean="0">
                <a:sym typeface="Wingdings" pitchFamily="2" charset="2"/>
              </a:rPr>
              <a:t>Dec 6</a:t>
            </a:r>
            <a:r>
              <a:rPr lang="en-CA" sz="2400" baseline="30000" dirty="0" smtClean="0">
                <a:sym typeface="Wingdings" pitchFamily="2" charset="2"/>
              </a:rPr>
              <a:t>th</a:t>
            </a:r>
            <a:r>
              <a:rPr lang="en-CA" sz="2400" dirty="0" smtClean="0">
                <a:sym typeface="Wingdings" pitchFamily="2" charset="2"/>
              </a:rPr>
              <a:t>  Last day to have full investment schedule</a:t>
            </a:r>
          </a:p>
          <a:p>
            <a:pPr lvl="1">
              <a:buFont typeface="Arial" pitchFamily="34" charset="0"/>
              <a:buChar char="•"/>
            </a:pPr>
            <a:r>
              <a:rPr lang="en-CA" sz="2400" dirty="0" smtClean="0">
                <a:sym typeface="Wingdings" pitchFamily="2" charset="2"/>
              </a:rPr>
              <a:t>March 26</a:t>
            </a:r>
            <a:r>
              <a:rPr lang="en-CA" sz="2400" baseline="30000" dirty="0" smtClean="0">
                <a:sym typeface="Wingdings" pitchFamily="2" charset="2"/>
              </a:rPr>
              <a:t>th</a:t>
            </a:r>
            <a:r>
              <a:rPr lang="en-CA" sz="2400" dirty="0" smtClean="0">
                <a:sym typeface="Wingdings" pitchFamily="2" charset="2"/>
              </a:rPr>
              <a:t> Last day to complete fiscal year projects</a:t>
            </a:r>
          </a:p>
          <a:p>
            <a:pPr lvl="1">
              <a:buFont typeface="Arial" pitchFamily="34" charset="0"/>
              <a:buChar char="•"/>
            </a:pPr>
            <a:r>
              <a:rPr lang="en-CA" sz="2400" dirty="0" smtClean="0">
                <a:sym typeface="Wingdings" pitchFamily="2" charset="2"/>
              </a:rPr>
              <a:t>March 1</a:t>
            </a:r>
            <a:r>
              <a:rPr lang="en-CA" sz="2400" baseline="30000" dirty="0" smtClean="0">
                <a:sym typeface="Wingdings" pitchFamily="2" charset="2"/>
              </a:rPr>
              <a:t>st</a:t>
            </a:r>
            <a:r>
              <a:rPr lang="en-CA" sz="2400" dirty="0" smtClean="0">
                <a:sym typeface="Wingdings" pitchFamily="2" charset="2"/>
              </a:rPr>
              <a:t>  Release next fiscal LBIS budget</a:t>
            </a:r>
          </a:p>
          <a:p>
            <a:pPr lvl="1">
              <a:buFont typeface="Arial" pitchFamily="34" charset="0"/>
              <a:buChar char="•"/>
            </a:pPr>
            <a:endParaRPr lang="en-CA" dirty="0" smtClean="0">
              <a:sym typeface="Wingdings" pitchFamily="2" charset="2"/>
            </a:endParaRPr>
          </a:p>
          <a:p>
            <a:pPr lvl="1">
              <a:buFont typeface="Arial" pitchFamily="34" charset="0"/>
              <a:buChar char="•"/>
            </a:pPr>
            <a:endParaRPr lang="en-CA" dirty="0" smtClean="0">
              <a:sym typeface="Wingdings" pitchFamily="2" charset="2"/>
            </a:endParaRPr>
          </a:p>
          <a:p>
            <a:pPr lvl="4">
              <a:buFont typeface="Arial" pitchFamily="34" charset="0"/>
              <a:buChar char="•"/>
            </a:pPr>
            <a:endParaRPr lang="en-CA" dirty="0" smtClean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4294967295"/>
          </p:nvPr>
        </p:nvSpPr>
        <p:spPr>
          <a:xfrm>
            <a:off x="467545" y="1600200"/>
            <a:ext cx="8208911" cy="4525963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In summary: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Do FMLT members think different treatment/spending priorities would be more appropriate?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If so, FMLTs are invited to suggest changes to the 5 year LBIS Plan</a:t>
            </a:r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764704"/>
            <a:ext cx="7180501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ctrTitle" idx="4294967295"/>
          </p:nvPr>
        </p:nvSpPr>
        <p:spPr>
          <a:xfrm>
            <a:off x="5076056" y="5157192"/>
            <a:ext cx="3491880" cy="1470025"/>
          </a:xfrm>
        </p:spPr>
        <p:txBody>
          <a:bodyPr/>
          <a:lstStyle/>
          <a:p>
            <a:r>
              <a:rPr lang="en-CA" dirty="0" smtClean="0"/>
              <a:t>Thank you</a:t>
            </a:r>
            <a:endParaRPr lang="en-CA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2987824" y="2636912"/>
            <a:ext cx="349188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chemeClr val="tx2"/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Questions?</a:t>
            </a:r>
            <a:endParaRPr kumimoji="0" lang="en-CA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101600">
                  <a:schemeClr val="tx2"/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untain">
  <a:themeElements>
    <a:clrScheme name="Mountain">
      <a:dk1>
        <a:srgbClr val="000000"/>
      </a:dk1>
      <a:lt1>
        <a:srgbClr val="FFFFFF"/>
      </a:lt1>
      <a:dk2>
        <a:srgbClr val="0536B3"/>
      </a:dk2>
      <a:lt2>
        <a:srgbClr val="7CB7F8"/>
      </a:lt2>
      <a:accent1>
        <a:srgbClr val="3F9EE4"/>
      </a:accent1>
      <a:accent2>
        <a:srgbClr val="77B559"/>
      </a:accent2>
      <a:accent3>
        <a:srgbClr val="E4A81B"/>
      </a:accent3>
      <a:accent4>
        <a:srgbClr val="108BB4"/>
      </a:accent4>
      <a:accent5>
        <a:srgbClr val="DA7328"/>
      </a:accent5>
      <a:accent6>
        <a:srgbClr val="AE589F"/>
      </a:accent6>
      <a:hlink>
        <a:srgbClr val="460245"/>
      </a:hlink>
      <a:folHlink>
        <a:srgbClr val="AC17D6"/>
      </a:folHlink>
    </a:clrScheme>
    <a:fontScheme name="Mountain">
      <a:majorFont>
        <a:latin typeface="Gill Sans MT"/>
        <a:ea typeface=""/>
        <a:cs typeface=""/>
        <a:font script="Cyrl" typeface="Arial"/>
        <a:font script="Grek" typeface="Arial"/>
        <a:font script="Jpan" typeface="HG丸ｺﾞｼｯｸM-PRO"/>
        <a:font script="Hang" typeface="HY 헤드라인 M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ill Sans MT"/>
        <a:ea typeface=""/>
        <a:cs typeface=""/>
        <a:font script="Cyrl" typeface="Arial"/>
        <a:font script="Grek" typeface="Arial"/>
        <a:font script="Jpan" typeface="HG丸ｺﾞｼｯｸM-PRO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untain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50000">
              <a:schemeClr val="phClr">
                <a:tint val="2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100000"/>
              </a:schemeClr>
            </a:gs>
            <a:gs pos="30000">
              <a:schemeClr val="phClr">
                <a:tint val="100000"/>
                <a:shade val="100000"/>
                <a:hueMod val="100000"/>
                <a:satMod val="100000"/>
              </a:schemeClr>
            </a:gs>
            <a:gs pos="6800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40000"/>
                <a:shade val="100000"/>
                <a:hueMod val="100000"/>
                <a:sat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br" rotWithShape="0">
              <a:srgbClr val="000000">
                <a:alpha val="0"/>
              </a:srgbClr>
            </a:outerShdw>
          </a:effectLst>
        </a:effectStyle>
        <a:effectStyle>
          <a:effectLst>
            <a:outerShdw blurRad="38100" dist="25400" dir="5400000" algn="ctr" rotWithShape="0">
              <a:srgbClr val="EBE9ED">
                <a:alpha val="0"/>
              </a:srgbClr>
            </a:outerShdw>
          </a:effectLst>
          <a:scene3d>
            <a:camera prst="orthographicFront">
              <a:rot lat="0" lon="0" rev="0"/>
            </a:camera>
            <a:lightRig rig="glow" dir="b"/>
          </a:scene3d>
          <a:sp3d contourW="6350" prstMaterial="softEdge">
            <a:bevelT w="25400" h="25400"/>
            <a:contourClr>
              <a:schemeClr val="phClr">
                <a:tint val="9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reflection blurRad="12700" stA="40000" endPos="40000" dist="25400" dir="5400000" sy="-100000" rotWithShape="0"/>
          </a:effectLst>
          <a:scene3d>
            <a:camera prst="perspectiveFront"/>
            <a:lightRig rig="glow" dir="b"/>
          </a:scene3d>
          <a:sp3d contourW="6350" prstMaterial="softEdge">
            <a:bevelT w="50800" h="25400"/>
            <a:contourClr>
              <a:schemeClr val="phClr">
                <a:tint val="100000"/>
                <a:shade val="8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95000"/>
                <a:satMod val="100000"/>
              </a:schemeClr>
            </a:gs>
            <a:gs pos="100000">
              <a:schemeClr val="phClr">
                <a:tint val="10000"/>
                <a:satMod val="300000"/>
              </a:schemeClr>
            </a:gs>
          </a:gsLst>
          <a:lin ang="13000000" scaled="0"/>
        </a:gradFill>
        <a:blipFill>
          <a:blip xmlns:r="http://schemas.openxmlformats.org/officeDocument/2006/relationships" r:embed="rId1">
            <a:duotone>
              <a:schemeClr val="phClr">
                <a:shade val="75000"/>
              </a:schemeClr>
              <a:schemeClr val="phClr">
                <a:tint val="55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</Template>
  <TotalTime>998</TotalTime>
  <Words>1134</Words>
  <Application>Microsoft Office PowerPoint</Application>
  <PresentationFormat>On-screen Show (4:3)</PresentationFormat>
  <Paragraphs>354</Paragraphs>
  <Slides>22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Mountain</vt:lpstr>
      <vt:lpstr>Land Based Investment Strategy: Forest For Tomorrow</vt:lpstr>
      <vt:lpstr>Slide 2</vt:lpstr>
      <vt:lpstr>Slide 3</vt:lpstr>
      <vt:lpstr>Slide 4</vt:lpstr>
      <vt:lpstr>Slide 5</vt:lpstr>
      <vt:lpstr>LBIS Objectives</vt:lpstr>
      <vt:lpstr>LBIS Objectives</vt:lpstr>
      <vt:lpstr>LBIS Objectives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Thank you</vt:lpstr>
      <vt:lpstr>Slide 22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 Based Investment Strategy (LBIS)</dc:title>
  <dc:creator>kltelfer</dc:creator>
  <cp:lastModifiedBy>carowan</cp:lastModifiedBy>
  <cp:revision>94</cp:revision>
  <dcterms:created xsi:type="dcterms:W3CDTF">2012-04-16T23:43:30Z</dcterms:created>
  <dcterms:modified xsi:type="dcterms:W3CDTF">2013-03-22T16:10:56Z</dcterms:modified>
</cp:coreProperties>
</file>